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2" autoAdjust="0"/>
    <p:restoredTop sz="94660"/>
  </p:normalViewPr>
  <p:slideViewPr>
    <p:cSldViewPr snapToGrid="0">
      <p:cViewPr varScale="1">
        <p:scale>
          <a:sx n="86" d="100"/>
          <a:sy n="86" d="100"/>
        </p:scale>
        <p:origin x="19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2CA58-4757-4523-ADF2-578546018DD3}" type="datetimeFigureOut">
              <a:rPr kumimoji="1" lang="ja-JP" altLang="en-US" smtClean="0"/>
              <a:t>2019/10/13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8423E9-D0C9-4170-BB1C-E766996E6D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5870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fld id="{0A3D27B7-F8D3-4A6A-A3D0-F7668449CA65}" type="slidenum">
              <a:rPr lang="en-US" altLang="ja-JP" b="0" smtClean="0">
                <a:latin typeface="Arial" charset="0"/>
              </a:rPr>
              <a:pPr eaLnBrk="1" hangingPunct="1"/>
              <a:t>1</a:t>
            </a:fld>
            <a:endParaRPr lang="en-US" altLang="ja-JP" b="0">
              <a:latin typeface="Arial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ja-JP" dirty="0"/>
          </a:p>
        </p:txBody>
      </p:sp>
    </p:spTree>
    <p:extLst>
      <p:ext uri="{BB962C8B-B14F-4D97-AF65-F5344CB8AC3E}">
        <p14:creationId xmlns:p14="http://schemas.microsoft.com/office/powerpoint/2010/main" val="384033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8F29-B87A-408A-AB48-A4AA71872306}" type="datetimeFigureOut">
              <a:rPr kumimoji="1" lang="ja-JP" altLang="en-US" smtClean="0"/>
              <a:t>2019/10/13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A89D-7A83-4650-A172-022171A5E9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4772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8F29-B87A-408A-AB48-A4AA71872306}" type="datetimeFigureOut">
              <a:rPr kumimoji="1" lang="ja-JP" altLang="en-US" smtClean="0"/>
              <a:t>2019/10/13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A89D-7A83-4650-A172-022171A5E9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524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8F29-B87A-408A-AB48-A4AA71872306}" type="datetimeFigureOut">
              <a:rPr kumimoji="1" lang="ja-JP" altLang="en-US" smtClean="0"/>
              <a:t>2019/10/13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A89D-7A83-4650-A172-022171A5E9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8553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8F29-B87A-408A-AB48-A4AA71872306}" type="datetimeFigureOut">
              <a:rPr kumimoji="1" lang="ja-JP" altLang="en-US" smtClean="0"/>
              <a:t>2019/10/13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A89D-7A83-4650-A172-022171A5E9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8029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8F29-B87A-408A-AB48-A4AA71872306}" type="datetimeFigureOut">
              <a:rPr kumimoji="1" lang="ja-JP" altLang="en-US" smtClean="0"/>
              <a:t>2019/10/13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A89D-7A83-4650-A172-022171A5E9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9681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8F29-B87A-408A-AB48-A4AA71872306}" type="datetimeFigureOut">
              <a:rPr kumimoji="1" lang="ja-JP" altLang="en-US" smtClean="0"/>
              <a:t>2019/10/13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A89D-7A83-4650-A172-022171A5E9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54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8F29-B87A-408A-AB48-A4AA71872306}" type="datetimeFigureOut">
              <a:rPr kumimoji="1" lang="ja-JP" altLang="en-US" smtClean="0"/>
              <a:t>2019/10/13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A89D-7A83-4650-A172-022171A5E9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54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8F29-B87A-408A-AB48-A4AA71872306}" type="datetimeFigureOut">
              <a:rPr kumimoji="1" lang="ja-JP" altLang="en-US" smtClean="0"/>
              <a:t>2019/10/13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A89D-7A83-4650-A172-022171A5E9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4071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8F29-B87A-408A-AB48-A4AA71872306}" type="datetimeFigureOut">
              <a:rPr kumimoji="1" lang="ja-JP" altLang="en-US" smtClean="0"/>
              <a:t>2019/10/13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A89D-7A83-4650-A172-022171A5E9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4260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8F29-B87A-408A-AB48-A4AA71872306}" type="datetimeFigureOut">
              <a:rPr kumimoji="1" lang="ja-JP" altLang="en-US" smtClean="0"/>
              <a:t>2019/10/13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A89D-7A83-4650-A172-022171A5E9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5693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8F29-B87A-408A-AB48-A4AA71872306}" type="datetimeFigureOut">
              <a:rPr kumimoji="1" lang="ja-JP" altLang="en-US" smtClean="0"/>
              <a:t>2019/10/13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A89D-7A83-4650-A172-022171A5E9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684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18F29-B87A-408A-AB48-A4AA71872306}" type="datetimeFigureOut">
              <a:rPr kumimoji="1" lang="ja-JP" altLang="en-US" smtClean="0"/>
              <a:t>2019/10/13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DA89D-7A83-4650-A172-022171A5E9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5214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0" name="Rectangle 9"/>
          <p:cNvSpPr>
            <a:spLocks noChangeArrowheads="1"/>
          </p:cNvSpPr>
          <p:nvPr/>
        </p:nvSpPr>
        <p:spPr bwMode="auto">
          <a:xfrm>
            <a:off x="138000" y="759404"/>
            <a:ext cx="348825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Antero-posterior mortise angle during weight-bearing</a:t>
            </a:r>
            <a:endParaRPr lang="ja-JP" altLang="en-US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321" name="Rectangle 10"/>
          <p:cNvSpPr>
            <a:spLocks noChangeArrowheads="1"/>
          </p:cNvSpPr>
          <p:nvPr/>
        </p:nvSpPr>
        <p:spPr bwMode="auto">
          <a:xfrm>
            <a:off x="4016377" y="739951"/>
            <a:ext cx="35290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80.5°</a:t>
            </a:r>
            <a:endParaRPr lang="ja-JP" altLang="en-US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ja-JP" altLang="en-US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(77-86°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ja-JP" altLang="en-US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322" name="Rectangle 11"/>
          <p:cNvSpPr>
            <a:spLocks noChangeArrowheads="1"/>
          </p:cNvSpPr>
          <p:nvPr/>
        </p:nvSpPr>
        <p:spPr bwMode="auto">
          <a:xfrm>
            <a:off x="6775450" y="739951"/>
            <a:ext cx="334803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</a:t>
            </a:r>
            <a:r>
              <a:rPr lang="ja-JP" altLang="en-US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98.0°</a:t>
            </a:r>
            <a:endParaRPr lang="ja-JP" altLang="en-US" baseline="300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(96-102°)</a:t>
            </a:r>
            <a:endParaRPr lang="ja-JP" altLang="en-US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324" name="Line 16"/>
          <p:cNvSpPr>
            <a:spLocks noChangeShapeType="1"/>
          </p:cNvSpPr>
          <p:nvPr/>
        </p:nvSpPr>
        <p:spPr bwMode="auto">
          <a:xfrm>
            <a:off x="-12700" y="690737"/>
            <a:ext cx="9144000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325" name="Line 17"/>
          <p:cNvSpPr>
            <a:spLocks noChangeShapeType="1"/>
          </p:cNvSpPr>
          <p:nvPr/>
        </p:nvSpPr>
        <p:spPr bwMode="auto">
          <a:xfrm>
            <a:off x="6350" y="2222650"/>
            <a:ext cx="9144000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326" name="Line 18"/>
          <p:cNvSpPr>
            <a:spLocks noChangeShapeType="1"/>
          </p:cNvSpPr>
          <p:nvPr/>
        </p:nvSpPr>
        <p:spPr bwMode="auto">
          <a:xfrm>
            <a:off x="6350" y="1468584"/>
            <a:ext cx="9144000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327" name="Line 19"/>
          <p:cNvSpPr>
            <a:spLocks noChangeShapeType="1"/>
          </p:cNvSpPr>
          <p:nvPr/>
        </p:nvSpPr>
        <p:spPr bwMode="auto">
          <a:xfrm>
            <a:off x="21036" y="5874249"/>
            <a:ext cx="9144000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329" name="Rectangle 21"/>
          <p:cNvSpPr>
            <a:spLocks noChangeArrowheads="1"/>
          </p:cNvSpPr>
          <p:nvPr/>
        </p:nvSpPr>
        <p:spPr bwMode="auto">
          <a:xfrm>
            <a:off x="3972317" y="133137"/>
            <a:ext cx="22074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Before surgery</a:t>
            </a:r>
            <a:endParaRPr lang="ja-JP" altLang="en-US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126969" y="1553225"/>
            <a:ext cx="364021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Lateral mortise angle during weight-bearing</a:t>
            </a:r>
            <a:endParaRPr lang="ja-JP" altLang="en-US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4016377" y="1468723"/>
            <a:ext cx="21097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76.0°</a:t>
            </a:r>
            <a:endParaRPr lang="ja-JP" altLang="en-US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ja-JP" altLang="en-US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(74-82°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ja-JP" altLang="en-US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6775452" y="1468723"/>
            <a:ext cx="40020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</a:t>
            </a:r>
            <a:r>
              <a:rPr lang="ja-JP" altLang="en-US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85.0°</a:t>
            </a:r>
            <a:endParaRPr lang="ja-JP" altLang="en-US" baseline="300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（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83-88°)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113220" y="2383677"/>
            <a:ext cx="182010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Stress radiography</a:t>
            </a:r>
            <a:endParaRPr lang="ja-JP" altLang="en-US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1" name="Line 17"/>
          <p:cNvSpPr>
            <a:spLocks noChangeShapeType="1"/>
          </p:cNvSpPr>
          <p:nvPr/>
        </p:nvSpPr>
        <p:spPr bwMode="auto">
          <a:xfrm>
            <a:off x="1" y="3195481"/>
            <a:ext cx="9144001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2" name="Line 17"/>
          <p:cNvSpPr>
            <a:spLocks noChangeShapeType="1"/>
          </p:cNvSpPr>
          <p:nvPr/>
        </p:nvSpPr>
        <p:spPr bwMode="auto">
          <a:xfrm>
            <a:off x="21036" y="3922221"/>
            <a:ext cx="9144000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3" name="Rectangle 9"/>
          <p:cNvSpPr>
            <a:spLocks noChangeArrowheads="1"/>
          </p:cNvSpPr>
          <p:nvPr/>
        </p:nvSpPr>
        <p:spPr bwMode="auto">
          <a:xfrm>
            <a:off x="21038" y="3388430"/>
            <a:ext cx="319863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Signal change of MRI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1909279" y="2271059"/>
            <a:ext cx="15347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Talar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tilt angle</a:t>
            </a:r>
          </a:p>
        </p:txBody>
      </p:sp>
      <p:sp>
        <p:nvSpPr>
          <p:cNvPr id="37" name="Rectangle 9"/>
          <p:cNvSpPr>
            <a:spLocks noChangeArrowheads="1"/>
          </p:cNvSpPr>
          <p:nvPr/>
        </p:nvSpPr>
        <p:spPr bwMode="auto">
          <a:xfrm>
            <a:off x="1870292" y="2562980"/>
            <a:ext cx="209589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Anterior translation of the talus</a:t>
            </a:r>
          </a:p>
        </p:txBody>
      </p:sp>
      <p:sp>
        <p:nvSpPr>
          <p:cNvPr id="38" name="Rectangle 10"/>
          <p:cNvSpPr>
            <a:spLocks noChangeArrowheads="1"/>
          </p:cNvSpPr>
          <p:nvPr/>
        </p:nvSpPr>
        <p:spPr bwMode="auto">
          <a:xfrm>
            <a:off x="3656010" y="2251700"/>
            <a:ext cx="352839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19.5° (14-24°)</a:t>
            </a:r>
            <a:endParaRPr lang="ja-JP" altLang="en-US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9" name="Rectangle 10"/>
          <p:cNvSpPr>
            <a:spLocks noChangeArrowheads="1"/>
          </p:cNvSpPr>
          <p:nvPr/>
        </p:nvSpPr>
        <p:spPr bwMode="auto">
          <a:xfrm>
            <a:off x="3656010" y="2736592"/>
            <a:ext cx="352839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27mm</a:t>
            </a:r>
            <a:r>
              <a:rPr lang="ja-JP" altLang="en-US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(16-32 mm)</a:t>
            </a:r>
            <a:endParaRPr lang="ja-JP" altLang="en-US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0" name="Rectangle 10"/>
          <p:cNvSpPr>
            <a:spLocks noChangeArrowheads="1"/>
          </p:cNvSpPr>
          <p:nvPr/>
        </p:nvSpPr>
        <p:spPr bwMode="auto">
          <a:xfrm>
            <a:off x="6464322" y="2251700"/>
            <a:ext cx="352839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3.0°</a:t>
            </a:r>
            <a:r>
              <a:rPr lang="ja-JP" altLang="en-US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  <a:r>
              <a:rPr lang="ja-JP" altLang="en-US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～</a:t>
            </a: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4°</a:t>
            </a:r>
            <a:r>
              <a:rPr lang="ja-JP" altLang="en-US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41" name="Rectangle 10"/>
          <p:cNvSpPr>
            <a:spLocks noChangeArrowheads="1"/>
          </p:cNvSpPr>
          <p:nvPr/>
        </p:nvSpPr>
        <p:spPr bwMode="auto">
          <a:xfrm>
            <a:off x="6383593" y="2665268"/>
            <a:ext cx="352839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2.6 mm</a:t>
            </a:r>
            <a:r>
              <a:rPr lang="ja-JP" altLang="en-US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(2</a:t>
            </a:r>
            <a:r>
              <a:rPr lang="ja-JP" altLang="en-US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～</a:t>
            </a: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 mm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ja-JP" altLang="en-US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861746" y="6462989"/>
            <a:ext cx="74430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Table1: </a:t>
            </a:r>
            <a:r>
              <a:rPr kumimoji="0" lang="ja-JP" altLang="ja-JP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Comparison between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after surgery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Rectangle 21"/>
          <p:cNvSpPr>
            <a:spLocks noChangeArrowheads="1"/>
          </p:cNvSpPr>
          <p:nvPr/>
        </p:nvSpPr>
        <p:spPr bwMode="auto">
          <a:xfrm>
            <a:off x="6822081" y="157485"/>
            <a:ext cx="218063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After surgery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179908" y="5994855"/>
            <a:ext cx="34512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AOFAS score</a:t>
            </a:r>
          </a:p>
        </p:txBody>
      </p:sp>
      <p:sp>
        <p:nvSpPr>
          <p:cNvPr id="44" name="Rectangle 10"/>
          <p:cNvSpPr>
            <a:spLocks noChangeArrowheads="1"/>
          </p:cNvSpPr>
          <p:nvPr/>
        </p:nvSpPr>
        <p:spPr bwMode="auto">
          <a:xfrm>
            <a:off x="4270310" y="5874251"/>
            <a:ext cx="233045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35.5</a:t>
            </a:r>
            <a:r>
              <a:rPr lang="ja-JP" altLang="en-US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endParaRPr lang="en-US" altLang="ja-JP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(30-58)</a:t>
            </a:r>
            <a:endParaRPr lang="ja-JP" altLang="en-US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5" name="Rectangle 10"/>
          <p:cNvSpPr>
            <a:spLocks noChangeArrowheads="1"/>
          </p:cNvSpPr>
          <p:nvPr/>
        </p:nvSpPr>
        <p:spPr bwMode="auto">
          <a:xfrm>
            <a:off x="6982564" y="5879500"/>
            <a:ext cx="233045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88.4</a:t>
            </a:r>
          </a:p>
          <a:p>
            <a:pPr>
              <a:defRPr/>
            </a:pP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(58</a:t>
            </a:r>
            <a:r>
              <a:rPr lang="ja-JP" altLang="en-US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～</a:t>
            </a: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100)</a:t>
            </a:r>
            <a:endParaRPr lang="ja-JP" altLang="en-US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4192204" y="3214474"/>
            <a:ext cx="11913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Observed</a:t>
            </a:r>
          </a:p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正方形/長方形 45"/>
          <p:cNvSpPr/>
          <p:nvPr/>
        </p:nvSpPr>
        <p:spPr>
          <a:xfrm>
            <a:off x="5821323" y="3235363"/>
            <a:ext cx="31221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Disappeared, 9 patients(42.9%)</a:t>
            </a: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Reduced, 12 patients(57.1%)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180568" y="5340290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VAS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4289525" y="5217540"/>
            <a:ext cx="145381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9.1</a:t>
            </a:r>
          </a:p>
          <a:p>
            <a:pPr>
              <a:defRPr/>
            </a:pP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(6-10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ja-JP" altLang="en-US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8" name="Rectangle 10"/>
          <p:cNvSpPr>
            <a:spLocks noChangeArrowheads="1"/>
          </p:cNvSpPr>
          <p:nvPr/>
        </p:nvSpPr>
        <p:spPr bwMode="auto">
          <a:xfrm>
            <a:off x="6863871" y="5227920"/>
            <a:ext cx="132861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1.6</a:t>
            </a:r>
          </a:p>
          <a:p>
            <a:pPr algn="ctr">
              <a:defRPr/>
            </a:pPr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(0-6)</a:t>
            </a:r>
            <a:endParaRPr lang="ja-JP" altLang="en-US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4" name="Line 19"/>
          <p:cNvSpPr>
            <a:spLocks noChangeShapeType="1"/>
          </p:cNvSpPr>
          <p:nvPr/>
        </p:nvSpPr>
        <p:spPr bwMode="auto">
          <a:xfrm>
            <a:off x="-12700" y="5179265"/>
            <a:ext cx="9144000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ja-JP" altLang="en-US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134939" y="4383887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ROM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1907703" y="4119553"/>
            <a:ext cx="15362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Dorsiflexion</a:t>
            </a: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1918904" y="4643843"/>
            <a:ext cx="184827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Plantarflexion</a:t>
            </a:r>
          </a:p>
        </p:txBody>
      </p:sp>
      <p:sp>
        <p:nvSpPr>
          <p:cNvPr id="51" name="Rectangle 10"/>
          <p:cNvSpPr>
            <a:spLocks noChangeArrowheads="1"/>
          </p:cNvSpPr>
          <p:nvPr/>
        </p:nvSpPr>
        <p:spPr bwMode="auto">
          <a:xfrm>
            <a:off x="3767183" y="3960494"/>
            <a:ext cx="210978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7.0°</a:t>
            </a:r>
          </a:p>
          <a:p>
            <a:pPr algn="ctr">
              <a:defRPr/>
            </a:pPr>
            <a:r>
              <a:rPr lang="ja-JP" altLang="en-US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ja-JP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(0-15°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ja-JP" altLang="en-US" sz="1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2" name="Rectangle 11"/>
          <p:cNvSpPr>
            <a:spLocks noChangeArrowheads="1"/>
          </p:cNvSpPr>
          <p:nvPr/>
        </p:nvSpPr>
        <p:spPr bwMode="auto">
          <a:xfrm>
            <a:off x="6793776" y="3933056"/>
            <a:ext cx="13987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6.0°</a:t>
            </a:r>
          </a:p>
          <a:p>
            <a:pPr algn="ctr">
              <a:defRPr/>
            </a:pPr>
            <a:r>
              <a:rPr lang="ja-JP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(0-15°)</a:t>
            </a:r>
            <a:endParaRPr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Rectangle 10"/>
          <p:cNvSpPr>
            <a:spLocks noChangeArrowheads="1"/>
          </p:cNvSpPr>
          <p:nvPr/>
        </p:nvSpPr>
        <p:spPr bwMode="auto">
          <a:xfrm>
            <a:off x="3779914" y="4633972"/>
            <a:ext cx="210978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45.0°</a:t>
            </a:r>
          </a:p>
          <a:p>
            <a:pPr algn="ctr">
              <a:defRPr/>
            </a:pPr>
            <a:r>
              <a:rPr lang="en-US" altLang="ja-JP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(25-60°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ja-JP" altLang="en-US" sz="1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4" name="Rectangle 11"/>
          <p:cNvSpPr>
            <a:spLocks noChangeArrowheads="1"/>
          </p:cNvSpPr>
          <p:nvPr/>
        </p:nvSpPr>
        <p:spPr bwMode="auto">
          <a:xfrm>
            <a:off x="6806507" y="4606534"/>
            <a:ext cx="13987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40.0°</a:t>
            </a:r>
          </a:p>
          <a:p>
            <a:pPr algn="ctr">
              <a:defRPr/>
            </a:pPr>
            <a:r>
              <a:rPr lang="ja-JP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(20</a:t>
            </a:r>
            <a:r>
              <a:rPr lang="ja-JP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～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60°)</a:t>
            </a:r>
            <a:endParaRPr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8083965" y="803816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正方形/長方形 54"/>
          <p:cNvSpPr/>
          <p:nvPr/>
        </p:nvSpPr>
        <p:spPr>
          <a:xfrm>
            <a:off x="8499463" y="277429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正方形/長方形 55"/>
          <p:cNvSpPr/>
          <p:nvPr/>
        </p:nvSpPr>
        <p:spPr>
          <a:xfrm>
            <a:off x="8470313" y="224210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正方形/長方形 56"/>
          <p:cNvSpPr/>
          <p:nvPr/>
        </p:nvSpPr>
        <p:spPr>
          <a:xfrm>
            <a:off x="8055515" y="5393861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正方形/長方形 57"/>
          <p:cNvSpPr/>
          <p:nvPr/>
        </p:nvSpPr>
        <p:spPr>
          <a:xfrm>
            <a:off x="8083965" y="5997256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正方形/長方形 58"/>
          <p:cNvSpPr/>
          <p:nvPr/>
        </p:nvSpPr>
        <p:spPr>
          <a:xfrm>
            <a:off x="8083965" y="1696799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正方形/長方形 59"/>
          <p:cNvSpPr/>
          <p:nvPr/>
        </p:nvSpPr>
        <p:spPr>
          <a:xfrm>
            <a:off x="7899112" y="6460442"/>
            <a:ext cx="1180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*: p &lt; 0.05</a:t>
            </a:r>
            <a:endParaRPr lang="ja-JP" altLang="en-US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" y="90102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ja-JP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973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1128</TotalTime>
  <Words>172</Words>
  <Application>Microsoft Office PowerPoint</Application>
  <PresentationFormat>画面に合わせる (4:3)</PresentationFormat>
  <Paragraphs>54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野坂光司</dc:creator>
  <cp:lastModifiedBy>野坂光司</cp:lastModifiedBy>
  <cp:revision>2</cp:revision>
  <dcterms:created xsi:type="dcterms:W3CDTF">2019-08-17T08:29:22Z</dcterms:created>
  <dcterms:modified xsi:type="dcterms:W3CDTF">2019-10-14T02:37:22Z</dcterms:modified>
</cp:coreProperties>
</file>